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10287000" cx="18288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Overpass"/>
      <p:regular r:id="rId38"/>
      <p:bold r:id="rId39"/>
      <p:italic r:id="rId40"/>
      <p:boldItalic r:id="rId41"/>
    </p:embeddedFont>
    <p:embeddedFont>
      <p:font typeface="Montserrat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O2R9kpFKu9LnuUTaRwbvKe9zD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Light-regular.fntdata"/><Relationship Id="rId41" Type="http://schemas.openxmlformats.org/officeDocument/2006/relationships/font" Target="fonts/Overpass-bold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Light-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Light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Overpass-bold.fntdata"/><Relationship Id="rId16" Type="http://schemas.openxmlformats.org/officeDocument/2006/relationships/slide" Target="slides/slide12.xml"/><Relationship Id="rId38" Type="http://schemas.openxmlformats.org/officeDocument/2006/relationships/font" Target="fonts/Overpas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92e306be1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692e306be1_0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92e306be1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92e306be1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692e306be1_0_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92e306be1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92e306be1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692e306be1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92e306be1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692e306be1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92e306be1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92e306be1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692e306be1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92e306be1_0_6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92e306be1_0_6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692e306be1_0_6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92e306be1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92e306be1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692e306be1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92e306be1_0_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92e306be1_0_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692e306be1_0_6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92e306be1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92e306be1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692e306be1_0_6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92e306be1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92e306be1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692e306be1_0_6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92e306be1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92e306be1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692e306be1_0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92e306be1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92e306be1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692e306be1_0_7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92e306be1_0_7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92e306be1_0_7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692e306be1_0_7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92e306be1_0_7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92e306be1_0_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692e306be1_0_7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92e306be1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92e306be1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692e306be1_0_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92e306be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692e306be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92e306be1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92e306be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92e306be1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692e306be1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92e306be1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92e306be1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692e306be1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92e306be1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692e306be1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92e306be1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92e306be1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692e306be1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92e306be1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692e306be1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ertina">
  <p:cSld name="Copertina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1"/>
          <p:cNvPicPr preferRelativeResize="0"/>
          <p:nvPr/>
        </p:nvPicPr>
        <p:blipFill rotWithShape="1">
          <a:blip r:embed="rId2">
            <a:alphaModFix/>
          </a:blip>
          <a:srcRect b="23531" l="20405" r="4877" t="17169"/>
          <a:stretch/>
        </p:blipFill>
        <p:spPr>
          <a:xfrm>
            <a:off x="0" y="1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9640206" y="3241901"/>
            <a:ext cx="6365774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2" type="body"/>
          </p:nvPr>
        </p:nvSpPr>
        <p:spPr>
          <a:xfrm>
            <a:off x="9640206" y="6611812"/>
            <a:ext cx="69092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type="title"/>
          </p:nvPr>
        </p:nvSpPr>
        <p:spPr>
          <a:xfrm>
            <a:off x="9640207" y="3853638"/>
            <a:ext cx="8026022" cy="2522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 Light"/>
              <a:buNone/>
              <a:defRPr b="0" i="0" sz="7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1"/>
          <p:cNvSpPr txBox="1"/>
          <p:nvPr/>
        </p:nvSpPr>
        <p:spPr>
          <a:xfrm>
            <a:off x="14315607" y="941382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1"/>
          <p:cNvPicPr preferRelativeResize="0"/>
          <p:nvPr/>
        </p:nvPicPr>
        <p:blipFill rotWithShape="1">
          <a:blip r:embed="rId3">
            <a:alphaModFix/>
          </a:blip>
          <a:srcRect b="-6930" l="0" r="0" t="0"/>
          <a:stretch/>
        </p:blipFill>
        <p:spPr>
          <a:xfrm>
            <a:off x="1980383" y="3103455"/>
            <a:ext cx="6395876" cy="317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6603" y="575478"/>
            <a:ext cx="3829626" cy="63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11"/>
          <p:cNvCxnSpPr/>
          <p:nvPr/>
        </p:nvCxnSpPr>
        <p:spPr>
          <a:xfrm>
            <a:off x="9144000" y="1968338"/>
            <a:ext cx="0" cy="5825232"/>
          </a:xfrm>
          <a:prstGeom prst="straightConnector1">
            <a:avLst/>
          </a:prstGeom>
          <a:noFill/>
          <a:ln cap="flat" cmpd="sng" w="9525">
            <a:solidFill>
              <a:srgbClr val="E0388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11"/>
          <p:cNvSpPr txBox="1"/>
          <p:nvPr/>
        </p:nvSpPr>
        <p:spPr>
          <a:xfrm>
            <a:off x="6662154" y="9388274"/>
            <a:ext cx="6006904" cy="210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ina bianca">
  <p:cSld name="Pagina bianca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(Bright)" showMasterSp="0">
  <p:cSld name="Content 2 (Bright)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92e306be1_0_380"/>
          <p:cNvSpPr txBox="1"/>
          <p:nvPr>
            <p:ph type="ctrTitle"/>
          </p:nvPr>
        </p:nvSpPr>
        <p:spPr>
          <a:xfrm>
            <a:off x="1588882" y="2879837"/>
            <a:ext cx="15731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verpass"/>
              <a:buNone/>
              <a:defRPr b="0" sz="36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g3692e306be1_0_380"/>
          <p:cNvSpPr txBox="1"/>
          <p:nvPr>
            <p:ph idx="1" type="body"/>
          </p:nvPr>
        </p:nvSpPr>
        <p:spPr>
          <a:xfrm>
            <a:off x="1588884" y="3902528"/>
            <a:ext cx="7196100" cy="4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96" name="Google Shape;96;g3692e306be1_0_380"/>
          <p:cNvSpPr txBox="1"/>
          <p:nvPr>
            <p:ph idx="2" type="body"/>
          </p:nvPr>
        </p:nvSpPr>
        <p:spPr>
          <a:xfrm>
            <a:off x="9503231" y="3902528"/>
            <a:ext cx="7196100" cy="4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pic>
        <p:nvPicPr>
          <p:cNvPr id="97" name="Google Shape;97;g3692e306be1_0_3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800472">
            <a:off x="11646468" y="-4385242"/>
            <a:ext cx="11941988" cy="10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692e306be1_0_380" title="TMC logo update (RGB) ligh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6988" y="1302713"/>
            <a:ext cx="3285524" cy="86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ina bianca con titolo">
  <p:cSld name="Pagina bianca con titol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899251" y="1264503"/>
            <a:ext cx="15078686" cy="1061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con foto">
  <p:cSld name="2 colonne con fot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/>
          <p:nvPr>
            <p:ph idx="2" type="pic"/>
          </p:nvPr>
        </p:nvSpPr>
        <p:spPr>
          <a:xfrm>
            <a:off x="9528796" y="1280160"/>
            <a:ext cx="7895604" cy="7543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type="title"/>
          </p:nvPr>
        </p:nvSpPr>
        <p:spPr>
          <a:xfrm>
            <a:off x="899251" y="1264503"/>
            <a:ext cx="7895604" cy="1610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13"/>
          <p:cNvSpPr txBox="1"/>
          <p:nvPr>
            <p:ph idx="3" type="body"/>
          </p:nvPr>
        </p:nvSpPr>
        <p:spPr>
          <a:xfrm>
            <a:off x="899263" y="3697964"/>
            <a:ext cx="7895604" cy="5077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4" type="body"/>
          </p:nvPr>
        </p:nvSpPr>
        <p:spPr>
          <a:xfrm>
            <a:off x="880224" y="3120038"/>
            <a:ext cx="7898003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testo">
  <p:cSld name="2 colonne tes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863612" y="3693654"/>
            <a:ext cx="7898003" cy="532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2" type="body"/>
          </p:nvPr>
        </p:nvSpPr>
        <p:spPr>
          <a:xfrm>
            <a:off x="9557670" y="3693654"/>
            <a:ext cx="7866718" cy="532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3" type="body"/>
          </p:nvPr>
        </p:nvSpPr>
        <p:spPr>
          <a:xfrm>
            <a:off x="880224" y="3090772"/>
            <a:ext cx="7898003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4" type="body"/>
          </p:nvPr>
        </p:nvSpPr>
        <p:spPr>
          <a:xfrm>
            <a:off x="9537528" y="3090772"/>
            <a:ext cx="7866718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type="title"/>
          </p:nvPr>
        </p:nvSpPr>
        <p:spPr>
          <a:xfrm>
            <a:off x="899250" y="1264503"/>
            <a:ext cx="16525137" cy="1061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14"/>
          <p:cNvSpPr txBox="1"/>
          <p:nvPr>
            <p:ph idx="5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">
  <p:cSld name="3 colonn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>
            <p:ph idx="2" type="pic"/>
          </p:nvPr>
        </p:nvSpPr>
        <p:spPr>
          <a:xfrm>
            <a:off x="7113011" y="1248845"/>
            <a:ext cx="4709538" cy="4514132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5"/>
          <p:cNvSpPr txBox="1"/>
          <p:nvPr>
            <p:ph type="title"/>
          </p:nvPr>
        </p:nvSpPr>
        <p:spPr>
          <a:xfrm>
            <a:off x="899251" y="1264502"/>
            <a:ext cx="5351647" cy="4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15"/>
          <p:cNvSpPr/>
          <p:nvPr>
            <p:ph idx="3" type="pic"/>
          </p:nvPr>
        </p:nvSpPr>
        <p:spPr>
          <a:xfrm>
            <a:off x="12661029" y="1248845"/>
            <a:ext cx="4709538" cy="4514132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863613" y="6109855"/>
            <a:ext cx="5387286" cy="2912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4" type="body"/>
          </p:nvPr>
        </p:nvSpPr>
        <p:spPr>
          <a:xfrm>
            <a:off x="7089378" y="6109855"/>
            <a:ext cx="4733171" cy="2912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5" type="body"/>
          </p:nvPr>
        </p:nvSpPr>
        <p:spPr>
          <a:xfrm>
            <a:off x="12661029" y="6109855"/>
            <a:ext cx="4733171" cy="2912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6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 (version 2)">
  <p:cSld name="3 colonne (version 2)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880237" y="6487751"/>
            <a:ext cx="5038426" cy="245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6"/>
          <p:cNvSpPr/>
          <p:nvPr>
            <p:ph idx="2" type="pic"/>
          </p:nvPr>
        </p:nvSpPr>
        <p:spPr>
          <a:xfrm>
            <a:off x="880225" y="2739559"/>
            <a:ext cx="5038426" cy="2769701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880224" y="5900907"/>
            <a:ext cx="5038427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12401677" y="6487751"/>
            <a:ext cx="5038426" cy="245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6"/>
          <p:cNvSpPr/>
          <p:nvPr>
            <p:ph idx="5" type="pic"/>
          </p:nvPr>
        </p:nvSpPr>
        <p:spPr>
          <a:xfrm>
            <a:off x="12401665" y="2739559"/>
            <a:ext cx="5038426" cy="276970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6"/>
          <p:cNvSpPr txBox="1"/>
          <p:nvPr>
            <p:ph idx="6" type="body"/>
          </p:nvPr>
        </p:nvSpPr>
        <p:spPr>
          <a:xfrm>
            <a:off x="12401664" y="5900907"/>
            <a:ext cx="5038427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7" type="body"/>
          </p:nvPr>
        </p:nvSpPr>
        <p:spPr>
          <a:xfrm>
            <a:off x="6649270" y="6487751"/>
            <a:ext cx="5038426" cy="245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6"/>
          <p:cNvSpPr/>
          <p:nvPr>
            <p:ph idx="8" type="pic"/>
          </p:nvPr>
        </p:nvSpPr>
        <p:spPr>
          <a:xfrm>
            <a:off x="6649258" y="2739559"/>
            <a:ext cx="5038426" cy="2769701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6"/>
          <p:cNvSpPr txBox="1"/>
          <p:nvPr>
            <p:ph idx="9" type="body"/>
          </p:nvPr>
        </p:nvSpPr>
        <p:spPr>
          <a:xfrm>
            <a:off x="6649257" y="5900907"/>
            <a:ext cx="5038427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type="title"/>
          </p:nvPr>
        </p:nvSpPr>
        <p:spPr>
          <a:xfrm>
            <a:off x="899251" y="1264503"/>
            <a:ext cx="16540840" cy="1061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6"/>
          <p:cNvSpPr txBox="1"/>
          <p:nvPr>
            <p:ph idx="13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foto multiple">
  <p:cSld name="2 colonne foto multip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9208168" y="1200334"/>
            <a:ext cx="3937326" cy="743215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/>
          <p:nvPr>
            <p:ph idx="3" type="pic"/>
          </p:nvPr>
        </p:nvSpPr>
        <p:spPr>
          <a:xfrm>
            <a:off x="13478669" y="1200336"/>
            <a:ext cx="3937326" cy="380308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7"/>
          <p:cNvSpPr/>
          <p:nvPr>
            <p:ph idx="4" type="pic"/>
          </p:nvPr>
        </p:nvSpPr>
        <p:spPr>
          <a:xfrm>
            <a:off x="13478668" y="5343820"/>
            <a:ext cx="3937326" cy="3288669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898525" y="5143501"/>
            <a:ext cx="7975743" cy="348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5" type="body"/>
          </p:nvPr>
        </p:nvSpPr>
        <p:spPr>
          <a:xfrm>
            <a:off x="880224" y="4649512"/>
            <a:ext cx="7994044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899250" y="1264503"/>
            <a:ext cx="7975743" cy="2929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7"/>
          <p:cNvSpPr txBox="1"/>
          <p:nvPr>
            <p:ph idx="6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6047463" y="3474964"/>
            <a:ext cx="2160024" cy="2160024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8"/>
          <p:cNvSpPr/>
          <p:nvPr>
            <p:ph idx="3" type="pic"/>
          </p:nvPr>
        </p:nvSpPr>
        <p:spPr>
          <a:xfrm>
            <a:off x="2033024" y="3474964"/>
            <a:ext cx="2160024" cy="2160024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/>
          <p:nvPr>
            <p:ph idx="4" type="pic"/>
          </p:nvPr>
        </p:nvSpPr>
        <p:spPr>
          <a:xfrm>
            <a:off x="10061902" y="3474964"/>
            <a:ext cx="2160024" cy="2160024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/>
          <p:nvPr>
            <p:ph idx="5" type="pic"/>
          </p:nvPr>
        </p:nvSpPr>
        <p:spPr>
          <a:xfrm>
            <a:off x="14076341" y="3474964"/>
            <a:ext cx="2160024" cy="216002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1208626" y="6540912"/>
            <a:ext cx="3700258" cy="12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body"/>
          </p:nvPr>
        </p:nvSpPr>
        <p:spPr>
          <a:xfrm>
            <a:off x="1208613" y="5954067"/>
            <a:ext cx="3700259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body"/>
          </p:nvPr>
        </p:nvSpPr>
        <p:spPr>
          <a:xfrm>
            <a:off x="5267279" y="6540912"/>
            <a:ext cx="3700258" cy="12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body"/>
          </p:nvPr>
        </p:nvSpPr>
        <p:spPr>
          <a:xfrm>
            <a:off x="5267266" y="5954067"/>
            <a:ext cx="3700259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body"/>
          </p:nvPr>
        </p:nvSpPr>
        <p:spPr>
          <a:xfrm>
            <a:off x="9358016" y="6540912"/>
            <a:ext cx="3700258" cy="12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body"/>
          </p:nvPr>
        </p:nvSpPr>
        <p:spPr>
          <a:xfrm>
            <a:off x="9358003" y="5954067"/>
            <a:ext cx="3700259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body"/>
          </p:nvPr>
        </p:nvSpPr>
        <p:spPr>
          <a:xfrm>
            <a:off x="13384584" y="6540912"/>
            <a:ext cx="3700258" cy="1260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body"/>
          </p:nvPr>
        </p:nvSpPr>
        <p:spPr>
          <a:xfrm>
            <a:off x="13384571" y="5954067"/>
            <a:ext cx="3700259" cy="440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899251" y="1264503"/>
            <a:ext cx="16540840" cy="1061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  <a:defRPr b="1" i="0" sz="48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8"/>
          <p:cNvSpPr txBox="1"/>
          <p:nvPr>
            <p:ph idx="16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23531" l="20405" r="4877" t="1716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633274" y="9437328"/>
            <a:ext cx="6006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8327" y="4678382"/>
            <a:ext cx="4868523" cy="78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99677" y="9542135"/>
            <a:ext cx="2455049" cy="405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9"/>
          <p:cNvCxnSpPr/>
          <p:nvPr/>
        </p:nvCxnSpPr>
        <p:spPr>
          <a:xfrm>
            <a:off x="9144000" y="4441371"/>
            <a:ext cx="0" cy="1328058"/>
          </a:xfrm>
          <a:prstGeom prst="straightConnector1">
            <a:avLst/>
          </a:prstGeom>
          <a:noFill/>
          <a:ln cap="flat" cmpd="sng" w="9525">
            <a:solidFill>
              <a:srgbClr val="E0388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9"/>
          <p:cNvSpPr txBox="1"/>
          <p:nvPr/>
        </p:nvSpPr>
        <p:spPr>
          <a:xfrm>
            <a:off x="2864751" y="4441371"/>
            <a:ext cx="59048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36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GRAZIE</a:t>
            </a:r>
            <a:r>
              <a:rPr lang="en-ID" sz="36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 PER L’ATTENZIONE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png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9179859"/>
            <a:ext cx="18287999" cy="1107141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0"/>
          <p:cNvSpPr txBox="1"/>
          <p:nvPr/>
        </p:nvSpPr>
        <p:spPr>
          <a:xfrm>
            <a:off x="17407881" y="290324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800" u="none" cap="none" strike="noStrike">
                <a:solidFill>
                  <a:srgbClr val="D1D1D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2400">
              <a:solidFill>
                <a:srgbClr val="D1D1D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1">
            <a:alphaModFix/>
          </a:blip>
          <a:srcRect b="21026" l="16296" r="0" t="25675"/>
          <a:stretch/>
        </p:blipFill>
        <p:spPr>
          <a:xfrm>
            <a:off x="10511" y="9179859"/>
            <a:ext cx="1755616" cy="1122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 txBox="1"/>
          <p:nvPr/>
        </p:nvSpPr>
        <p:spPr>
          <a:xfrm>
            <a:off x="6673916" y="9579540"/>
            <a:ext cx="6006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/>
          </a:p>
        </p:txBody>
      </p:sp>
      <p:pic>
        <p:nvPicPr>
          <p:cNvPr id="14" name="Google Shape;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86229" y="9542135"/>
            <a:ext cx="2455049" cy="40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35" y="9377930"/>
            <a:ext cx="3971691" cy="6393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0">
          <p15:clr>
            <a:srgbClr val="F26B43"/>
          </p15:clr>
        </p15:guide>
        <p15:guide id="2" pos="544">
          <p15:clr>
            <a:srgbClr val="F26B43"/>
          </p15:clr>
        </p15:guide>
        <p15:guide id="3" pos="10976">
          <p15:clr>
            <a:srgbClr val="F26B43"/>
          </p15:clr>
        </p15:guide>
        <p15:guide id="4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w3c-fedid.github.io/digital-credentials/" TargetMode="External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github.com/w3c-cg/threat-modeling/blob/main/models/decentralized-identities.m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1" type="body"/>
          </p:nvPr>
        </p:nvSpPr>
        <p:spPr>
          <a:xfrm>
            <a:off x="9640206" y="3020030"/>
            <a:ext cx="6365774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ID"/>
              <a:t>2025, June </a:t>
            </a:r>
            <a:r>
              <a:rPr lang="en-ID"/>
              <a:t>19th</a:t>
            </a:r>
            <a:endParaRPr/>
          </a:p>
        </p:txBody>
      </p:sp>
      <p:sp>
        <p:nvSpPr>
          <p:cNvPr id="105" name="Google Shape;105;p1"/>
          <p:cNvSpPr txBox="1"/>
          <p:nvPr>
            <p:ph idx="2" type="body"/>
          </p:nvPr>
        </p:nvSpPr>
        <p:spPr>
          <a:xfrm>
            <a:off x="9640206" y="6202675"/>
            <a:ext cx="690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ID"/>
              <a:t>Simone Onofri (W3C)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ID"/>
              <a:t>simone@w3.or</a:t>
            </a:r>
            <a:r>
              <a:rPr lang="en-ID"/>
              <a:t>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ID"/>
              <a:t>linkedin.com/in/simoneonofri</a:t>
            </a:r>
            <a:endParaRPr/>
          </a:p>
        </p:txBody>
      </p:sp>
      <p:sp>
        <p:nvSpPr>
          <p:cNvPr id="106" name="Google Shape;106;p1"/>
          <p:cNvSpPr txBox="1"/>
          <p:nvPr>
            <p:ph type="title"/>
          </p:nvPr>
        </p:nvSpPr>
        <p:spPr>
          <a:xfrm>
            <a:off x="9640206" y="3618231"/>
            <a:ext cx="8026022" cy="1525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b="1" lang="en-ID" sz="4800">
                <a:latin typeface="Montserrat"/>
                <a:ea typeface="Montserrat"/>
                <a:cs typeface="Montserrat"/>
                <a:sym typeface="Montserrat"/>
              </a:rPr>
              <a:t>Threat Modeling Digital Credentials: What Could Go Wrong?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92e306be1_0_485"/>
          <p:cNvSpPr txBox="1"/>
          <p:nvPr>
            <p:ph type="title"/>
          </p:nvPr>
        </p:nvSpPr>
        <p:spPr>
          <a:xfrm>
            <a:off x="899249" y="1264500"/>
            <a:ext cx="15581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A model with a focus on…</a:t>
            </a:r>
            <a:br>
              <a:rPr lang="en-ID"/>
            </a:br>
            <a:r>
              <a:rPr lang="en-ID"/>
              <a:t>cryptographic</a:t>
            </a:r>
            <a:r>
              <a:rPr lang="en-ID"/>
              <a:t> elements</a:t>
            </a:r>
            <a:endParaRPr/>
          </a:p>
        </p:txBody>
      </p:sp>
      <p:sp>
        <p:nvSpPr>
          <p:cNvPr id="234" name="Google Shape;234;g3692e306be1_0_485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/>
              <a:t>WHAT ARE WE WORKING ON?</a:t>
            </a:r>
            <a:endParaRPr/>
          </a:p>
        </p:txBody>
      </p:sp>
      <p:pic>
        <p:nvPicPr>
          <p:cNvPr id="235" name="Google Shape;235;g3692e306be1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225" y="3123673"/>
            <a:ext cx="10531200" cy="51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692e306be1_0_601" title="Screenshot 2025-06-18 at 00.54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2700"/>
            <a:ext cx="1815352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92e306be1_0_421"/>
          <p:cNvSpPr txBox="1"/>
          <p:nvPr>
            <p:ph type="title"/>
          </p:nvPr>
        </p:nvSpPr>
        <p:spPr>
          <a:xfrm>
            <a:off x="1604701" y="4081803"/>
            <a:ext cx="15078600" cy="106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600">
                <a:solidFill>
                  <a:srgbClr val="5D6566"/>
                </a:solidFill>
              </a:rPr>
              <a:t>“</a:t>
            </a:r>
            <a:r>
              <a:rPr lang="en-ID" sz="8600"/>
              <a:t>All models are wrong, but some are useful</a:t>
            </a:r>
            <a:r>
              <a:rPr lang="en-ID" sz="8600">
                <a:solidFill>
                  <a:srgbClr val="5D6566"/>
                </a:solidFill>
              </a:rPr>
              <a:t>”</a:t>
            </a:r>
            <a:endParaRPr sz="8600">
              <a:solidFill>
                <a:srgbClr val="5D6566"/>
              </a:solidFill>
            </a:endParaRPr>
          </a:p>
        </p:txBody>
      </p:sp>
      <p:sp>
        <p:nvSpPr>
          <p:cNvPr id="248" name="Google Shape;248;g3692e306be1_0_421"/>
          <p:cNvSpPr txBox="1"/>
          <p:nvPr>
            <p:ph idx="1" type="body"/>
          </p:nvPr>
        </p:nvSpPr>
        <p:spPr>
          <a:xfrm>
            <a:off x="6027751" y="7041708"/>
            <a:ext cx="6232500" cy="39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from statistician George Box (1976), quoted by Shostack (2014)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92e306be1_0_607"/>
          <p:cNvSpPr txBox="1"/>
          <p:nvPr>
            <p:ph type="title"/>
          </p:nvPr>
        </p:nvSpPr>
        <p:spPr>
          <a:xfrm>
            <a:off x="899249" y="1264500"/>
            <a:ext cx="15581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Multi-dimensional Threat Models</a:t>
            </a:r>
            <a:endParaRPr/>
          </a:p>
        </p:txBody>
      </p:sp>
      <p:sp>
        <p:nvSpPr>
          <p:cNvPr id="254" name="Google Shape;254;g3692e306be1_0_607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/>
              <a:t>WHAT ARE WE WORKING ON?</a:t>
            </a:r>
            <a:endParaRPr/>
          </a:p>
        </p:txBody>
      </p:sp>
      <p:sp>
        <p:nvSpPr>
          <p:cNvPr id="255" name="Google Shape;255;g3692e306be1_0_607"/>
          <p:cNvSpPr txBox="1"/>
          <p:nvPr>
            <p:ph idx="3" type="body"/>
          </p:nvPr>
        </p:nvSpPr>
        <p:spPr>
          <a:xfrm>
            <a:off x="899188" y="3338189"/>
            <a:ext cx="7895700" cy="5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We can consider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Threat Models on different dimensions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According to the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level of detail 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(e.g., from the ecosystem to the feature)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According to the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type of threat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(e.g., security, privacy, human rights, sustainability…)</a:t>
            </a:r>
            <a:br>
              <a:rPr lang="en-ID" sz="2400">
                <a:latin typeface="Lato"/>
                <a:ea typeface="Lato"/>
                <a:cs typeface="Lato"/>
                <a:sym typeface="Lato"/>
              </a:rPr>
            </a:b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The types of threats can overlap: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Security and privacy are included among human rights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According to OSSTMM v3, privacy is a type of OPSEC control.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g3692e306be1_0_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740" y="2875200"/>
            <a:ext cx="6760891" cy="46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692e306be1_0_607"/>
          <p:cNvSpPr txBox="1"/>
          <p:nvPr/>
        </p:nvSpPr>
        <p:spPr>
          <a:xfrm>
            <a:off x="11892450" y="7897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Wuyts and Douglen (2024)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692e306be1_0_591" title="this-is-where-the-fun-begins-star-war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3250" y="-343525"/>
            <a:ext cx="19849700" cy="95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92e306be1_0_618"/>
          <p:cNvSpPr txBox="1"/>
          <p:nvPr>
            <p:ph type="title"/>
          </p:nvPr>
        </p:nvSpPr>
        <p:spPr>
          <a:xfrm>
            <a:off x="1604701" y="4081803"/>
            <a:ext cx="15078600" cy="106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ID" sz="2400">
                <a:solidFill>
                  <a:srgbClr val="1C2020"/>
                </a:solidFill>
                <a:latin typeface="Lato"/>
                <a:ea typeface="Lato"/>
                <a:cs typeface="Lato"/>
                <a:sym typeface="Lato"/>
              </a:rPr>
              <a:t>Shostack (2014) described several key points regarding the use of real names and government-issued identities.</a:t>
            </a:r>
            <a:endParaRPr b="0" sz="2400">
              <a:solidFill>
                <a:srgbClr val="1C202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ID" sz="4000">
                <a:solidFill>
                  <a:srgbClr val="5D65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ID" sz="4000">
                <a:solidFill>
                  <a:srgbClr val="5D6566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ID" sz="4000">
                <a:solidFill>
                  <a:srgbClr val="FF00AE"/>
                </a:solidFill>
                <a:latin typeface="Lato"/>
                <a:ea typeface="Lato"/>
                <a:cs typeface="Lato"/>
                <a:sym typeface="Lato"/>
              </a:rPr>
              <a:t>It is tempting to setup a new system that requires people to use their ‘real name’. It is widely believed that a real-name is easier to validate [...] however, the cost of real name requirement is high [...] deferring the issue to identify the users to a government agency is attractive [...] This is a spoofing threat</a:t>
            </a:r>
            <a:r>
              <a:rPr lang="en-ID" sz="4000">
                <a:solidFill>
                  <a:srgbClr val="5D6566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4000">
              <a:solidFill>
                <a:srgbClr val="5D65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lang="en-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addition to the high-level spoofing threat, we have privacy threats- during the Credentials Verification, the well-known “call home” problem - and human rights threats (harms). 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3692e306be1_0_585"/>
          <p:cNvPicPr preferRelativeResize="0"/>
          <p:nvPr/>
        </p:nvPicPr>
        <p:blipFill rotWithShape="1">
          <a:blip r:embed="rId3">
            <a:alphaModFix/>
          </a:blip>
          <a:srcRect b="0" l="1244" r="0" t="14288"/>
          <a:stretch/>
        </p:blipFill>
        <p:spPr>
          <a:xfrm>
            <a:off x="2090311" y="0"/>
            <a:ext cx="14107389" cy="9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92e306be1_0_630"/>
          <p:cNvSpPr txBox="1"/>
          <p:nvPr>
            <p:ph type="title"/>
          </p:nvPr>
        </p:nvSpPr>
        <p:spPr>
          <a:xfrm>
            <a:off x="899250" y="1264503"/>
            <a:ext cx="16525200" cy="10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Because</a:t>
            </a:r>
            <a:r>
              <a:rPr lang="en-ID"/>
              <a:t> all models are wrong…</a:t>
            </a:r>
            <a:endParaRPr/>
          </a:p>
        </p:txBody>
      </p:sp>
      <p:sp>
        <p:nvSpPr>
          <p:cNvPr id="282" name="Google Shape;282;g3692e306be1_0_630"/>
          <p:cNvSpPr txBox="1"/>
          <p:nvPr>
            <p:ph idx="5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ID"/>
              <a:t>WHAT CAN GO WRONG?</a:t>
            </a:r>
            <a:endParaRPr/>
          </a:p>
        </p:txBody>
      </p:sp>
      <p:pic>
        <p:nvPicPr>
          <p:cNvPr id="283" name="Google Shape;283;g3692e306be1_0_630" title="Screenshot 2025-05-15 at 02.31.06.png"/>
          <p:cNvPicPr preferRelativeResize="0"/>
          <p:nvPr/>
        </p:nvPicPr>
        <p:blipFill rotWithShape="1">
          <a:blip r:embed="rId3">
            <a:alphaModFix/>
          </a:blip>
          <a:srcRect b="0" l="0" r="0" t="13134"/>
          <a:stretch/>
        </p:blipFill>
        <p:spPr>
          <a:xfrm>
            <a:off x="1973672" y="6846276"/>
            <a:ext cx="4079380" cy="19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692e306be1_0_630" title="Screenshot 2025-05-15 at 02.32.37.png"/>
          <p:cNvPicPr preferRelativeResize="0"/>
          <p:nvPr/>
        </p:nvPicPr>
        <p:blipFill rotWithShape="1">
          <a:blip r:embed="rId4">
            <a:alphaModFix/>
          </a:blip>
          <a:srcRect b="0" l="0" r="0" t="1700"/>
          <a:stretch/>
        </p:blipFill>
        <p:spPr>
          <a:xfrm>
            <a:off x="5672426" y="3573048"/>
            <a:ext cx="5740031" cy="287131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692e306be1_0_630"/>
          <p:cNvSpPr txBox="1"/>
          <p:nvPr/>
        </p:nvSpPr>
        <p:spPr>
          <a:xfrm>
            <a:off x="6581052" y="2951177"/>
            <a:ext cx="3798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rgbClr val="043647"/>
                </a:solidFill>
                <a:latin typeface="Overpass"/>
                <a:ea typeface="Overpass"/>
                <a:cs typeface="Overpass"/>
                <a:sym typeface="Overpass"/>
              </a:rPr>
              <a:t>Presentation v2 (Security*)</a:t>
            </a:r>
            <a:endParaRPr/>
          </a:p>
        </p:txBody>
      </p:sp>
      <p:sp>
        <p:nvSpPr>
          <p:cNvPr id="286" name="Google Shape;286;g3692e306be1_0_630"/>
          <p:cNvSpPr txBox="1"/>
          <p:nvPr/>
        </p:nvSpPr>
        <p:spPr>
          <a:xfrm>
            <a:off x="2468150" y="6511681"/>
            <a:ext cx="3798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rgbClr val="043647"/>
                </a:solidFill>
                <a:latin typeface="Overpass"/>
                <a:ea typeface="Overpass"/>
                <a:cs typeface="Overpass"/>
                <a:sym typeface="Overpass"/>
              </a:rPr>
              <a:t>Digital Credentials API</a:t>
            </a:r>
            <a:endParaRPr/>
          </a:p>
        </p:txBody>
      </p:sp>
      <p:grpSp>
        <p:nvGrpSpPr>
          <p:cNvPr id="287" name="Google Shape;287;g3692e306be1_0_630"/>
          <p:cNvGrpSpPr/>
          <p:nvPr/>
        </p:nvGrpSpPr>
        <p:grpSpPr>
          <a:xfrm>
            <a:off x="11598970" y="2642893"/>
            <a:ext cx="4868281" cy="2524350"/>
            <a:chOff x="6268350" y="1801175"/>
            <a:chExt cx="3845100" cy="1993800"/>
          </a:xfrm>
        </p:grpSpPr>
        <p:sp>
          <p:nvSpPr>
            <p:cNvPr id="288" name="Google Shape;288;g3692e306be1_0_630"/>
            <p:cNvSpPr/>
            <p:nvPr/>
          </p:nvSpPr>
          <p:spPr>
            <a:xfrm>
              <a:off x="6268350" y="1801175"/>
              <a:ext cx="3845100" cy="1993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3B8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89" name="Google Shape;289;g3692e306be1_0_630" title="Screenshot 2025-05-15 at 02.36.21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35675" y="2303087"/>
              <a:ext cx="3537751" cy="1357925"/>
            </a:xfrm>
            <a:prstGeom prst="rect">
              <a:avLst/>
            </a:prstGeom>
            <a:noFill/>
            <a:ln cap="flat" cmpd="sng" w="9525">
              <a:solidFill>
                <a:srgbClr val="33B8C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0" name="Google Shape;290;g3692e306be1_0_630"/>
            <p:cNvSpPr txBox="1"/>
            <p:nvPr/>
          </p:nvSpPr>
          <p:spPr>
            <a:xfrm>
              <a:off x="6704550" y="1850375"/>
              <a:ext cx="3000000" cy="387300"/>
            </a:xfrm>
            <a:prstGeom prst="rect">
              <a:avLst/>
            </a:prstGeom>
            <a:noFill/>
            <a:ln cap="flat" cmpd="sng" w="9525">
              <a:solidFill>
                <a:srgbClr val="33B8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>
                  <a:solidFill>
                    <a:srgbClr val="043647"/>
                  </a:solidFill>
                  <a:latin typeface="Overpass"/>
                  <a:ea typeface="Overpass"/>
                  <a:cs typeface="Overpass"/>
                  <a:sym typeface="Overpass"/>
                </a:rPr>
                <a:t>Presentation Protocol</a:t>
              </a:r>
              <a:endParaRPr/>
            </a:p>
          </p:txBody>
        </p:sp>
      </p:grpSp>
      <p:sp>
        <p:nvSpPr>
          <p:cNvPr id="291" name="Google Shape;291;g3692e306be1_0_630"/>
          <p:cNvSpPr/>
          <p:nvPr/>
        </p:nvSpPr>
        <p:spPr>
          <a:xfrm>
            <a:off x="9192481" y="4817978"/>
            <a:ext cx="1492800" cy="68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3B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2" name="Google Shape;292;g3692e306be1_0_630"/>
          <p:cNvCxnSpPr/>
          <p:nvPr/>
        </p:nvCxnSpPr>
        <p:spPr>
          <a:xfrm flipH="1" rot="10800000">
            <a:off x="9225778" y="2703897"/>
            <a:ext cx="2556300" cy="2122500"/>
          </a:xfrm>
          <a:prstGeom prst="straightConnector1">
            <a:avLst/>
          </a:prstGeom>
          <a:noFill/>
          <a:ln cap="flat" cmpd="sng" w="38100">
            <a:solidFill>
              <a:srgbClr val="33B8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3692e306be1_0_630"/>
          <p:cNvCxnSpPr/>
          <p:nvPr/>
        </p:nvCxnSpPr>
        <p:spPr>
          <a:xfrm flipH="1" rot="10800000">
            <a:off x="10624609" y="5147994"/>
            <a:ext cx="5546400" cy="353700"/>
          </a:xfrm>
          <a:prstGeom prst="straightConnector1">
            <a:avLst/>
          </a:prstGeom>
          <a:noFill/>
          <a:ln cap="flat" cmpd="sng" w="38100">
            <a:solidFill>
              <a:srgbClr val="33B8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g3692e306be1_0_630"/>
          <p:cNvSpPr/>
          <p:nvPr/>
        </p:nvSpPr>
        <p:spPr>
          <a:xfrm>
            <a:off x="8454009" y="4817978"/>
            <a:ext cx="668700" cy="68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3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5" name="Google Shape;295;g3692e306be1_0_630"/>
          <p:cNvSpPr/>
          <p:nvPr/>
        </p:nvSpPr>
        <p:spPr>
          <a:xfrm>
            <a:off x="1822825" y="6444344"/>
            <a:ext cx="4758300" cy="242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38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6" name="Google Shape;296;g3692e306be1_0_630"/>
          <p:cNvCxnSpPr/>
          <p:nvPr/>
        </p:nvCxnSpPr>
        <p:spPr>
          <a:xfrm flipH="1" rot="10800000">
            <a:off x="2056787" y="4866925"/>
            <a:ext cx="6415800" cy="1603500"/>
          </a:xfrm>
          <a:prstGeom prst="straightConnector1">
            <a:avLst/>
          </a:prstGeom>
          <a:noFill/>
          <a:ln cap="flat" cmpd="sng" w="38100">
            <a:solidFill>
              <a:srgbClr val="E0388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3692e306be1_0_630"/>
          <p:cNvCxnSpPr/>
          <p:nvPr/>
        </p:nvCxnSpPr>
        <p:spPr>
          <a:xfrm flipH="1" rot="10800000">
            <a:off x="6470339" y="5469640"/>
            <a:ext cx="2610900" cy="3273900"/>
          </a:xfrm>
          <a:prstGeom prst="straightConnector1">
            <a:avLst/>
          </a:prstGeom>
          <a:noFill/>
          <a:ln cap="flat" cmpd="sng" w="38100">
            <a:solidFill>
              <a:srgbClr val="E038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g3692e306be1_0_630" title="Screenshot 2025-05-15 at 03.06.1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1482" y="6444344"/>
            <a:ext cx="4079383" cy="20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692e306be1_0_630"/>
          <p:cNvSpPr/>
          <p:nvPr/>
        </p:nvSpPr>
        <p:spPr>
          <a:xfrm>
            <a:off x="13883388" y="6699164"/>
            <a:ext cx="1202700" cy="490200"/>
          </a:xfrm>
          <a:prstGeom prst="roundRect">
            <a:avLst>
              <a:gd fmla="val 31384" name="adj"/>
            </a:avLst>
          </a:prstGeom>
          <a:noFill/>
          <a:ln cap="flat" cmpd="sng" w="38100">
            <a:solidFill>
              <a:srgbClr val="33B8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0" name="Google Shape;300;g3692e306be1_0_630"/>
          <p:cNvSpPr/>
          <p:nvPr/>
        </p:nvSpPr>
        <p:spPr>
          <a:xfrm>
            <a:off x="13345734" y="7002028"/>
            <a:ext cx="479400" cy="49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1" name="Google Shape;301;g3692e306be1_0_630"/>
          <p:cNvSpPr txBox="1"/>
          <p:nvPr/>
        </p:nvSpPr>
        <p:spPr>
          <a:xfrm>
            <a:off x="11235276" y="5954013"/>
            <a:ext cx="3798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rgbClr val="043647"/>
                </a:solidFill>
                <a:latin typeface="Overpass"/>
                <a:ea typeface="Overpass"/>
                <a:cs typeface="Overpass"/>
                <a:sym typeface="Overpass"/>
              </a:rPr>
              <a:t>Presentation v1 (Privacy*)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692e306be1_0_678"/>
          <p:cNvPicPr preferRelativeResize="0"/>
          <p:nvPr/>
        </p:nvPicPr>
        <p:blipFill rotWithShape="1">
          <a:blip r:embed="rId3">
            <a:alphaModFix/>
          </a:blip>
          <a:srcRect b="21028" l="0" r="0" t="913"/>
          <a:stretch/>
        </p:blipFill>
        <p:spPr>
          <a:xfrm>
            <a:off x="0" y="-16225"/>
            <a:ext cx="18288001" cy="93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92e306be1_0_689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ID"/>
              <a:t>WHAT CAN GO WRONG?</a:t>
            </a:r>
            <a:endParaRPr/>
          </a:p>
        </p:txBody>
      </p:sp>
      <p:sp>
        <p:nvSpPr>
          <p:cNvPr id="314" name="Google Shape;314;g3692e306be1_0_689"/>
          <p:cNvSpPr txBox="1"/>
          <p:nvPr>
            <p:ph type="title"/>
          </p:nvPr>
        </p:nvSpPr>
        <p:spPr>
          <a:xfrm>
            <a:off x="899251" y="1264503"/>
            <a:ext cx="7895700" cy="1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Human Rights/Harms</a:t>
            </a:r>
            <a:endParaRPr/>
          </a:p>
        </p:txBody>
      </p:sp>
      <p:sp>
        <p:nvSpPr>
          <p:cNvPr id="315" name="Google Shape;315;g3692e306be1_0_689"/>
          <p:cNvSpPr txBox="1"/>
          <p:nvPr>
            <p:ph idx="3" type="body"/>
          </p:nvPr>
        </p:nvSpPr>
        <p:spPr>
          <a:xfrm>
            <a:off x="899275" y="2875202"/>
            <a:ext cx="7895700" cy="59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Some major threats from Microsoft's Responsible Innovation framework and AccessNow’s WhyID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Opportunity loss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 (Discrimination): Digital divide (e.g., no alternative, need for a specific hardware or software), Interoperability (e.g., cross-border).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Economic loss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 (Discrimination): Deny opportunities if you do not provide data, or use data to profile.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Dignity loss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 (Dehumanization): If the vocabulary does not correctly describe people's characteristics.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highlight>
                  <a:srgbClr val="6FC0AB"/>
                </a:highlight>
                <a:latin typeface="Lato"/>
                <a:ea typeface="Lato"/>
                <a:cs typeface="Lato"/>
                <a:sym typeface="Lato"/>
              </a:rPr>
              <a:t>Privacy Loss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 (Surveillance): It is necessary to respect the privacy of the users.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g3692e306be1_0_689" title="Screenshot 2025-05-15 at 03.32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833" y="1845250"/>
            <a:ext cx="3195139" cy="535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92e306be1_0_689" title="Screenshot 2025-05-15 at 03.31.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4361" y="3407946"/>
            <a:ext cx="3195139" cy="536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899251" y="1264503"/>
            <a:ext cx="7895604" cy="1610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Who am I?</a:t>
            </a:r>
            <a:endParaRPr/>
          </a:p>
        </p:txBody>
      </p:sp>
      <p:sp>
        <p:nvSpPr>
          <p:cNvPr id="112" name="Google Shape;112;p3"/>
          <p:cNvSpPr txBox="1"/>
          <p:nvPr>
            <p:ph idx="3" type="body"/>
          </p:nvPr>
        </p:nvSpPr>
        <p:spPr>
          <a:xfrm>
            <a:off x="899188" y="3338189"/>
            <a:ext cx="7895700" cy="5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ID" sz="2400">
                <a:latin typeface="Lato"/>
                <a:ea typeface="Lato"/>
                <a:cs typeface="Lato"/>
                <a:sym typeface="Lato"/>
              </a:rPr>
              <a:t>Simone Onofri (Security Lead @ W3C)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take care of the security of the Web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in different ways: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I am the staff contact for supporting the development of security technology in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Web Application Security Working Group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(CSP, SRI, and more…),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Web Authentication Working Group 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(passwordless authentication),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Federated Identity Working Group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(Federated and Dec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entralized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Credentials).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I am also reviewing  the security of the standardization effort in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Security Interest Group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and I’m the co-chair of the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Threat Modeling Community Group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899251" y="715858"/>
            <a:ext cx="6232525" cy="39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/>
              <a:t>INTRODUCTION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5945" y="3120046"/>
            <a:ext cx="3764507" cy="464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3692e306be1_0_703"/>
          <p:cNvPicPr preferRelativeResize="0"/>
          <p:nvPr/>
        </p:nvPicPr>
        <p:blipFill rotWithShape="1">
          <a:blip r:embed="rId3">
            <a:alphaModFix/>
          </a:blip>
          <a:srcRect b="6292" l="0" r="0" t="-1485"/>
          <a:stretch/>
        </p:blipFill>
        <p:spPr>
          <a:xfrm>
            <a:off x="0" y="-442225"/>
            <a:ext cx="18207100" cy="9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92e306be1_0_713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ID"/>
              <a:t>WHAT CAN GO WRONG?</a:t>
            </a:r>
            <a:endParaRPr/>
          </a:p>
        </p:txBody>
      </p:sp>
      <p:sp>
        <p:nvSpPr>
          <p:cNvPr id="330" name="Google Shape;330;g3692e306be1_0_713"/>
          <p:cNvSpPr txBox="1"/>
          <p:nvPr>
            <p:ph type="title"/>
          </p:nvPr>
        </p:nvSpPr>
        <p:spPr>
          <a:xfrm>
            <a:off x="899251" y="1264503"/>
            <a:ext cx="7895700" cy="1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Privacy Requirements (we can derive Threats)</a:t>
            </a:r>
            <a:endParaRPr/>
          </a:p>
        </p:txBody>
      </p:sp>
      <p:sp>
        <p:nvSpPr>
          <p:cNvPr id="331" name="Google Shape;331;g3692e306be1_0_713"/>
          <p:cNvSpPr txBox="1"/>
          <p:nvPr>
            <p:ph idx="3" type="body"/>
          </p:nvPr>
        </p:nvSpPr>
        <p:spPr>
          <a:xfrm>
            <a:off x="899275" y="2875202"/>
            <a:ext cx="7895700" cy="59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eIDAS 2.0 contains legal requirements, from which it is possible to derive technical requirements: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Selective Disclosure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: user can decide to limit the information in a presentation.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Unlinkability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: two verifiers should not recognize the same holder, issuer should not know when a credential is presented or verified, even with the collusion of verifier and issuer.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Pseudonymous Authentication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: don't use unique identifiers unless necessary.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Non-Transferability</a:t>
            </a:r>
            <a:r>
              <a:rPr lang="en-ID">
                <a:latin typeface="Lato"/>
                <a:ea typeface="Lato"/>
                <a:cs typeface="Lato"/>
                <a:sym typeface="Lato"/>
              </a:rPr>
              <a:t>: must not use fraudulent or shared credentials.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Mitigations are mainly related to cryptography.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g3692e306be1_0_713" title="Screenshot 2025-05-15 at 03.33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925" y="1940800"/>
            <a:ext cx="3233608" cy="46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692e306be1_0_713" title="Screenshot 2025-05-15 at 03.33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19" y="3802987"/>
            <a:ext cx="3233607" cy="454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692e306be1_0_725" title="9u1em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100" y="0"/>
            <a:ext cx="12241793" cy="91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92e306be1_0_735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DID WE DO A GOOD JOB?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692e306be1_0_735"/>
          <p:cNvSpPr txBox="1"/>
          <p:nvPr>
            <p:ph type="title"/>
          </p:nvPr>
        </p:nvSpPr>
        <p:spPr>
          <a:xfrm>
            <a:off x="899251" y="1264503"/>
            <a:ext cx="7895700" cy="1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Lessons Learned</a:t>
            </a:r>
            <a:endParaRPr/>
          </a:p>
        </p:txBody>
      </p:sp>
      <p:sp>
        <p:nvSpPr>
          <p:cNvPr id="347" name="Google Shape;347;g3692e306be1_0_735"/>
          <p:cNvSpPr txBox="1"/>
          <p:nvPr>
            <p:ph idx="3" type="body"/>
          </p:nvPr>
        </p:nvSpPr>
        <p:spPr>
          <a:xfrm>
            <a:off x="899275" y="2875202"/>
            <a:ext cx="7895700" cy="59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How to combine different Threat Models?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External Security Notes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Security Assumptions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Implementation Requirements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How to put a Threat Model in a Standard?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Make the Threat Model public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Write the Security Considerations Section using the External Security Notes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How to help people to Threat Model?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Providing a Threat Modeling Guide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Providing a Threat List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Providing a boilerplate Threat Model for the Web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Providing a Security and Privacy Questionnaire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Make it fun (e.g., serious games)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g3692e306be1_0_735"/>
          <p:cNvPicPr preferRelativeResize="0"/>
          <p:nvPr/>
        </p:nvPicPr>
        <p:blipFill rotWithShape="1">
          <a:blip r:embed="rId3">
            <a:alphaModFix/>
          </a:blip>
          <a:srcRect b="10824" l="1063" r="5635" t="49670"/>
          <a:stretch/>
        </p:blipFill>
        <p:spPr>
          <a:xfrm>
            <a:off x="9974175" y="2574125"/>
            <a:ext cx="7366575" cy="43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92e306be1_0_758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DID WE DO A GOOD JOB?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692e306be1_0_758"/>
          <p:cNvSpPr txBox="1"/>
          <p:nvPr>
            <p:ph type="title"/>
          </p:nvPr>
        </p:nvSpPr>
        <p:spPr>
          <a:xfrm>
            <a:off x="899249" y="1264500"/>
            <a:ext cx="15426000" cy="1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Would you like to help us do a good job?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692e306be1_0_758"/>
          <p:cNvSpPr txBox="1"/>
          <p:nvPr>
            <p:ph idx="3" type="body"/>
          </p:nvPr>
        </p:nvSpPr>
        <p:spPr>
          <a:xfrm>
            <a:off x="899275" y="2875202"/>
            <a:ext cx="7895700" cy="59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If you like to Threat Model, join Threat Modeling Community Group (TMCG)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AI in the Browser/Web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Digital Credentials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Threat Model for the Web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If you like to find vulnerabilities, join Security Interest Group (SING)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Web Authentication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Federated Identity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Web Neural Network API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ID">
                <a:latin typeface="Lato"/>
                <a:ea typeface="Lato"/>
                <a:cs typeface="Lato"/>
                <a:sym typeface="Lato"/>
              </a:rPr>
              <a:t>If you like to help Web Developers to make secure applications, join Security Web Application Guidelines (SWAG)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Checklist also for CRA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D">
                <a:latin typeface="Lato"/>
                <a:ea typeface="Lato"/>
                <a:cs typeface="Lato"/>
                <a:sym typeface="Lato"/>
              </a:rPr>
              <a:t>In joint with MDN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g3692e306be1_0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2075" y="2127375"/>
            <a:ext cx="4986424" cy="66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 txBox="1"/>
          <p:nvPr/>
        </p:nvSpPr>
        <p:spPr>
          <a:xfrm>
            <a:off x="9852100" y="5703850"/>
            <a:ext cx="453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Simone Onofri (W3C)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simone@w3.org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linkedin.com/in/simoneonofri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92e306be1_0_5"/>
          <p:cNvSpPr txBox="1"/>
          <p:nvPr>
            <p:ph type="title"/>
          </p:nvPr>
        </p:nvSpPr>
        <p:spPr>
          <a:xfrm>
            <a:off x="899250" y="1264500"/>
            <a:ext cx="152808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Government-issued Digital Credentials</a:t>
            </a:r>
            <a:endParaRPr/>
          </a:p>
        </p:txBody>
      </p:sp>
      <p:sp>
        <p:nvSpPr>
          <p:cNvPr id="120" name="Google Shape;120;g3692e306be1_0_5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/>
              <a:t>WHAT ARE WE WORKING ON?</a:t>
            </a:r>
            <a:endParaRPr/>
          </a:p>
        </p:txBody>
      </p:sp>
      <p:pic>
        <p:nvPicPr>
          <p:cNvPr id="121" name="Google Shape;121;g3692e306be1_0_5" title="IMG_5866.png"/>
          <p:cNvPicPr preferRelativeResize="0"/>
          <p:nvPr/>
        </p:nvPicPr>
        <p:blipFill rotWithShape="1">
          <a:blip r:embed="rId3">
            <a:alphaModFix/>
          </a:blip>
          <a:srcRect b="22342" l="0" r="0" t="18044"/>
          <a:stretch/>
        </p:blipFill>
        <p:spPr>
          <a:xfrm>
            <a:off x="2108000" y="2875200"/>
            <a:ext cx="14071992" cy="62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g3692e306be1_0_187"/>
          <p:cNvGrpSpPr/>
          <p:nvPr/>
        </p:nvGrpSpPr>
        <p:grpSpPr>
          <a:xfrm>
            <a:off x="12349819" y="3178346"/>
            <a:ext cx="5486400" cy="5486400"/>
            <a:chOff x="9042888" y="2514608"/>
            <a:chExt cx="1828800" cy="1828800"/>
          </a:xfrm>
        </p:grpSpPr>
        <p:sp>
          <p:nvSpPr>
            <p:cNvPr id="127" name="Google Shape;127;g3692e306be1_0_187"/>
            <p:cNvSpPr/>
            <p:nvPr/>
          </p:nvSpPr>
          <p:spPr>
            <a:xfrm>
              <a:off x="9042888" y="2514608"/>
              <a:ext cx="1828800" cy="18288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1800"/>
                <a:t>Verifier</a:t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D" sz="1500"/>
                <a:t>Receives and verifies Presentations</a:t>
              </a:r>
              <a:endParaRPr i="1" sz="1500"/>
            </a:p>
          </p:txBody>
        </p:sp>
        <p:pic>
          <p:nvPicPr>
            <p:cNvPr id="128" name="Google Shape;128;g3692e306be1_0_1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43000" y="2608300"/>
              <a:ext cx="2286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129" name="Google Shape;129;g3692e306be1_0_187"/>
          <p:cNvSpPr txBox="1"/>
          <p:nvPr>
            <p:ph type="title"/>
          </p:nvPr>
        </p:nvSpPr>
        <p:spPr>
          <a:xfrm>
            <a:off x="899251" y="1264503"/>
            <a:ext cx="15078600" cy="10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Presenting Digital Credentials on the Web with the </a:t>
            </a:r>
            <a:r>
              <a:rPr b="1" lang="en-ID" u="sng">
                <a:solidFill>
                  <a:schemeClr val="hlink"/>
                </a:solidFill>
                <a:hlinkClick r:id="rId4"/>
              </a:rPr>
              <a:t>Browser API</a:t>
            </a:r>
            <a:endParaRPr/>
          </a:p>
        </p:txBody>
      </p:sp>
      <p:grpSp>
        <p:nvGrpSpPr>
          <p:cNvPr id="130" name="Google Shape;130;g3692e306be1_0_187"/>
          <p:cNvGrpSpPr/>
          <p:nvPr/>
        </p:nvGrpSpPr>
        <p:grpSpPr>
          <a:xfrm>
            <a:off x="1559723" y="3178351"/>
            <a:ext cx="5486400" cy="5486400"/>
            <a:chOff x="1739038" y="4487175"/>
            <a:chExt cx="1828800" cy="1828800"/>
          </a:xfrm>
        </p:grpSpPr>
        <p:sp>
          <p:nvSpPr>
            <p:cNvPr id="131" name="Google Shape;131;g3692e306be1_0_187"/>
            <p:cNvSpPr/>
            <p:nvPr/>
          </p:nvSpPr>
          <p:spPr>
            <a:xfrm>
              <a:off x="1739038" y="4487175"/>
              <a:ext cx="1828800" cy="18288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ID" sz="1800"/>
              </a:b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-ID" sz="1800"/>
              </a:br>
              <a:r>
                <a:rPr b="1" lang="en-ID" sz="1800"/>
                <a:t>Holder (User)</a:t>
              </a:r>
              <a:endParaRPr b="1"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ID" sz="1500"/>
                <a:t>Acquires, stores, presents Credentials</a:t>
              </a:r>
              <a:endParaRPr i="1" sz="1500"/>
            </a:p>
          </p:txBody>
        </p:sp>
        <p:pic>
          <p:nvPicPr>
            <p:cNvPr id="132" name="Google Shape;132;g3692e306be1_0_1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26399" y="4621899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g3692e306be1_0_187"/>
          <p:cNvSpPr/>
          <p:nvPr/>
        </p:nvSpPr>
        <p:spPr>
          <a:xfrm>
            <a:off x="4085588" y="5181600"/>
            <a:ext cx="2743200" cy="3248100"/>
          </a:xfrm>
          <a:prstGeom prst="roundRect">
            <a:avLst>
              <a:gd fmla="val 11686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latin typeface="Overpass"/>
                <a:ea typeface="Overpass"/>
                <a:cs typeface="Overpass"/>
                <a:sym typeface="Overpass"/>
              </a:rPr>
              <a:t>Browser</a:t>
            </a:r>
            <a:endParaRPr i="1"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g3692e306be1_0_187"/>
          <p:cNvSpPr/>
          <p:nvPr/>
        </p:nvSpPr>
        <p:spPr>
          <a:xfrm>
            <a:off x="1832241" y="5269463"/>
            <a:ext cx="1371600" cy="1371600"/>
          </a:xfrm>
          <a:prstGeom prst="flowChartMagneticDisk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latin typeface="Overpass"/>
                <a:ea typeface="Overpass"/>
                <a:cs typeface="Overpass"/>
                <a:sym typeface="Overpass"/>
              </a:rPr>
              <a:t>Wallet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35" name="Google Shape;135;g3692e306be1_0_187"/>
          <p:cNvGrpSpPr/>
          <p:nvPr/>
        </p:nvGrpSpPr>
        <p:grpSpPr>
          <a:xfrm>
            <a:off x="6858000" y="4993175"/>
            <a:ext cx="5623650" cy="733495"/>
            <a:chOff x="4572000" y="3531983"/>
            <a:chExt cx="3749100" cy="488997"/>
          </a:xfrm>
        </p:grpSpPr>
        <p:sp>
          <p:nvSpPr>
            <p:cNvPr id="136" name="Google Shape;136;g3692e306be1_0_187"/>
            <p:cNvSpPr/>
            <p:nvPr/>
          </p:nvSpPr>
          <p:spPr>
            <a:xfrm>
              <a:off x="4857313" y="3531983"/>
              <a:ext cx="32160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1. The user clicks the link to submit their presentation to access a resource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137" name="Google Shape;137;g3692e306be1_0_187"/>
            <p:cNvCxnSpPr/>
            <p:nvPr/>
          </p:nvCxnSpPr>
          <p:spPr>
            <a:xfrm>
              <a:off x="4572000" y="4018280"/>
              <a:ext cx="3749100" cy="270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8" name="Google Shape;138;g3692e306be1_0_187"/>
          <p:cNvGrpSpPr/>
          <p:nvPr/>
        </p:nvGrpSpPr>
        <p:grpSpPr>
          <a:xfrm>
            <a:off x="6808800" y="5871300"/>
            <a:ext cx="5623650" cy="578070"/>
            <a:chOff x="4539200" y="4117400"/>
            <a:chExt cx="3749100" cy="385380"/>
          </a:xfrm>
        </p:grpSpPr>
        <p:sp>
          <p:nvSpPr>
            <p:cNvPr id="139" name="Google Shape;139;g3692e306be1_0_187"/>
            <p:cNvSpPr/>
            <p:nvPr/>
          </p:nvSpPr>
          <p:spPr>
            <a:xfrm>
              <a:off x="4866200" y="4117400"/>
              <a:ext cx="30690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2. The website requests the presentation of a credential.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140" name="Google Shape;140;g3692e306be1_0_187"/>
            <p:cNvCxnSpPr/>
            <p:nvPr/>
          </p:nvCxnSpPr>
          <p:spPr>
            <a:xfrm>
              <a:off x="4539200" y="4500080"/>
              <a:ext cx="3749100" cy="270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41" name="Google Shape;141;g3692e306be1_0_187"/>
          <p:cNvGrpSpPr/>
          <p:nvPr/>
        </p:nvGrpSpPr>
        <p:grpSpPr>
          <a:xfrm>
            <a:off x="6877313" y="6647049"/>
            <a:ext cx="5623650" cy="561755"/>
            <a:chOff x="4584875" y="4634566"/>
            <a:chExt cx="3749100" cy="374504"/>
          </a:xfrm>
        </p:grpSpPr>
        <p:sp>
          <p:nvSpPr>
            <p:cNvPr id="142" name="Google Shape;142;g3692e306be1_0_187"/>
            <p:cNvSpPr/>
            <p:nvPr/>
          </p:nvSpPr>
          <p:spPr>
            <a:xfrm>
              <a:off x="4886800" y="4634566"/>
              <a:ext cx="31518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4. The browser sends the presentation of the credential 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143" name="Google Shape;143;g3692e306be1_0_187"/>
            <p:cNvCxnSpPr/>
            <p:nvPr/>
          </p:nvCxnSpPr>
          <p:spPr>
            <a:xfrm>
              <a:off x="4584875" y="5006370"/>
              <a:ext cx="3749100" cy="270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4" name="Google Shape;144;g3692e306be1_0_187"/>
          <p:cNvSpPr/>
          <p:nvPr/>
        </p:nvSpPr>
        <p:spPr>
          <a:xfrm>
            <a:off x="12598819" y="5181600"/>
            <a:ext cx="2743200" cy="3248100"/>
          </a:xfrm>
          <a:prstGeom prst="roundRect">
            <a:avLst>
              <a:gd fmla="val 11686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latin typeface="Overpass"/>
                <a:ea typeface="Overpass"/>
                <a:cs typeface="Overpass"/>
                <a:sym typeface="Overpass"/>
              </a:rPr>
              <a:t>Website</a:t>
            </a:r>
            <a:endParaRPr i="1" sz="2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45" name="Google Shape;145;g3692e306be1_0_187"/>
          <p:cNvGrpSpPr/>
          <p:nvPr/>
        </p:nvGrpSpPr>
        <p:grpSpPr>
          <a:xfrm>
            <a:off x="6810563" y="7400963"/>
            <a:ext cx="5623650" cy="578070"/>
            <a:chOff x="4540375" y="5137175"/>
            <a:chExt cx="3749100" cy="385380"/>
          </a:xfrm>
        </p:grpSpPr>
        <p:sp>
          <p:nvSpPr>
            <p:cNvPr id="146" name="Google Shape;146;g3692e306be1_0_187"/>
            <p:cNvSpPr/>
            <p:nvPr/>
          </p:nvSpPr>
          <p:spPr>
            <a:xfrm>
              <a:off x="4867375" y="5137175"/>
              <a:ext cx="30690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6. The websites grants/denies 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the access to the resource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147" name="Google Shape;147;g3692e306be1_0_187"/>
            <p:cNvCxnSpPr/>
            <p:nvPr/>
          </p:nvCxnSpPr>
          <p:spPr>
            <a:xfrm>
              <a:off x="4540375" y="5519855"/>
              <a:ext cx="3749100" cy="270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148" name="Google Shape;148;g3692e306be1_0_187"/>
          <p:cNvSpPr txBox="1"/>
          <p:nvPr/>
        </p:nvSpPr>
        <p:spPr>
          <a:xfrm>
            <a:off x="15439913" y="6182175"/>
            <a:ext cx="20763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000">
                <a:latin typeface="Overpass"/>
                <a:ea typeface="Overpass"/>
                <a:cs typeface="Overpass"/>
                <a:sym typeface="Overpass"/>
              </a:rPr>
              <a:t>5. Credential Verification </a:t>
            </a:r>
            <a:br>
              <a:rPr b="1" lang="en-ID" sz="2000">
                <a:latin typeface="Overpass"/>
                <a:ea typeface="Overpass"/>
                <a:cs typeface="Overpass"/>
                <a:sym typeface="Overpass"/>
              </a:rPr>
            </a:br>
            <a:r>
              <a:rPr b="1" lang="en-ID" sz="2000">
                <a:latin typeface="Overpass"/>
                <a:ea typeface="Overpass"/>
                <a:cs typeface="Overpass"/>
                <a:sym typeface="Overpass"/>
              </a:rPr>
              <a:t>(another flow)</a:t>
            </a:r>
            <a:endParaRPr b="1" sz="2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49" name="Google Shape;149;g3692e306be1_0_187"/>
          <p:cNvGrpSpPr/>
          <p:nvPr/>
        </p:nvGrpSpPr>
        <p:grpSpPr>
          <a:xfrm>
            <a:off x="1862063" y="5726663"/>
            <a:ext cx="2195691" cy="2366663"/>
            <a:chOff x="1241375" y="4020975"/>
            <a:chExt cx="1463794" cy="1577775"/>
          </a:xfrm>
        </p:grpSpPr>
        <p:cxnSp>
          <p:nvCxnSpPr>
            <p:cNvPr id="150" name="Google Shape;150;g3692e306be1_0_187"/>
            <p:cNvCxnSpPr/>
            <p:nvPr/>
          </p:nvCxnSpPr>
          <p:spPr>
            <a:xfrm rot="10800000">
              <a:off x="2168069" y="4020975"/>
              <a:ext cx="486300" cy="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" name="Google Shape;151;g3692e306be1_0_187"/>
            <p:cNvCxnSpPr/>
            <p:nvPr/>
          </p:nvCxnSpPr>
          <p:spPr>
            <a:xfrm rot="10800000">
              <a:off x="2218869" y="4338475"/>
              <a:ext cx="486300" cy="0"/>
            </a:xfrm>
            <a:prstGeom prst="straightConnector1">
              <a:avLst/>
            </a:prstGeom>
            <a:noFill/>
            <a:ln cap="flat" cmpd="sng" w="38100">
              <a:solidFill>
                <a:srgbClr val="1C202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52" name="Google Shape;152;g3692e306be1_0_187"/>
            <p:cNvSpPr txBox="1"/>
            <p:nvPr/>
          </p:nvSpPr>
          <p:spPr>
            <a:xfrm>
              <a:off x="1241375" y="4767450"/>
              <a:ext cx="1384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3. Credential Selection &amp; Presentation preparation</a:t>
              </a:r>
              <a:b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b="1" lang="en-ID" sz="2000">
                  <a:latin typeface="Overpass"/>
                  <a:ea typeface="Overpass"/>
                  <a:cs typeface="Overpass"/>
                  <a:sym typeface="Overpass"/>
                </a:rPr>
                <a:t>(another flow)</a:t>
              </a:r>
              <a:endParaRPr b="1" sz="20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53" name="Google Shape;153;g3692e306be1_0_187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WHAT ARE WE WORKING 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92e306be1_0_577"/>
          <p:cNvSpPr txBox="1"/>
          <p:nvPr>
            <p:ph type="title"/>
          </p:nvPr>
        </p:nvSpPr>
        <p:spPr>
          <a:xfrm>
            <a:off x="899249" y="1264500"/>
            <a:ext cx="15581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Why we Threat Model?</a:t>
            </a:r>
            <a:endParaRPr/>
          </a:p>
        </p:txBody>
      </p:sp>
      <p:sp>
        <p:nvSpPr>
          <p:cNvPr id="159" name="Google Shape;159;g3692e306be1_0_577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/>
              <a:t>WHAT ARE WE WORKING ON?</a:t>
            </a:r>
            <a:endParaRPr/>
          </a:p>
        </p:txBody>
      </p:sp>
      <p:sp>
        <p:nvSpPr>
          <p:cNvPr id="160" name="Google Shape;160;g3692e306be1_0_577"/>
          <p:cNvSpPr txBox="1"/>
          <p:nvPr>
            <p:ph idx="3" type="body"/>
          </p:nvPr>
        </p:nvSpPr>
        <p:spPr>
          <a:xfrm>
            <a:off x="899188" y="3338189"/>
            <a:ext cx="7895700" cy="5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According to the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W3C Process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each standard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undergoes a wide review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(e.g., other SDOs).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During this review, the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W3C Guide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requires both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architectural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review and review of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horizontal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issues related to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accessibility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internationalization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security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privacy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If a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standard is a document that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specifies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how an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API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protocol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file format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etc.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should be implemented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then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we are in the technology design phase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What is the best way to think about security at this stage of the development cycle?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g3692e306be1_0_577" title="wait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2588" y="2320000"/>
            <a:ext cx="485775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692e306be1_0_387" title="9tzb3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0437" y="0"/>
            <a:ext cx="21665825" cy="91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92e306be1_0_394"/>
          <p:cNvSpPr txBox="1"/>
          <p:nvPr>
            <p:ph type="title"/>
          </p:nvPr>
        </p:nvSpPr>
        <p:spPr>
          <a:xfrm>
            <a:off x="899249" y="1264500"/>
            <a:ext cx="15581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The high-ground Threat Model</a:t>
            </a:r>
            <a:endParaRPr/>
          </a:p>
        </p:txBody>
      </p:sp>
      <p:sp>
        <p:nvSpPr>
          <p:cNvPr id="173" name="Google Shape;173;g3692e306be1_0_394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/>
              <a:t>WHAT ARE WE WORKING ON?</a:t>
            </a:r>
            <a:endParaRPr/>
          </a:p>
        </p:txBody>
      </p:sp>
      <p:pic>
        <p:nvPicPr>
          <p:cNvPr id="174" name="Google Shape;174;g3692e306be1_0_394" title="decentralized-identity-lay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774" y="2434042"/>
            <a:ext cx="7329399" cy="620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692e306be1_0_394"/>
          <p:cNvSpPr/>
          <p:nvPr/>
        </p:nvSpPr>
        <p:spPr>
          <a:xfrm>
            <a:off x="12095650" y="4373682"/>
            <a:ext cx="4580400" cy="123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" name="Google Shape;176;g3692e306be1_0_394"/>
          <p:cNvSpPr txBox="1"/>
          <p:nvPr>
            <p:ph idx="3" type="body"/>
          </p:nvPr>
        </p:nvSpPr>
        <p:spPr>
          <a:xfrm>
            <a:off x="899188" y="3338189"/>
            <a:ext cx="7895700" cy="5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W3C created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an high-level (meta) </a:t>
            </a:r>
            <a:r>
              <a:rPr b="1" lang="en-ID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Threat Model for the Digital Credentials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The Threat Model has 5 levels: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Layer 5: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Trust Frameworks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and Ecosystems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Layer 4: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Applications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Wallets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Products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Layer 3: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Credentials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Layer 2: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Agents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(not only AI) and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Infrastructure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Layer 1: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Identifiers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Namespaces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(Verifiable Data Registry)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ID" sz="2400"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capture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high-level threats type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 such as the one affecting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Human Rights 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(Harms) and </a:t>
            </a:r>
            <a:r>
              <a:rPr b="1" lang="en-ID" sz="2400">
                <a:latin typeface="Lato"/>
                <a:ea typeface="Lato"/>
                <a:cs typeface="Lato"/>
                <a:sym typeface="Lato"/>
              </a:rPr>
              <a:t>Privacy</a:t>
            </a:r>
            <a:r>
              <a:rPr lang="en-ID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692e306be1_0_415" title="7Fg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0825" y="0"/>
            <a:ext cx="21644746" cy="92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92e306be1_0_407"/>
          <p:cNvSpPr txBox="1"/>
          <p:nvPr>
            <p:ph type="title"/>
          </p:nvPr>
        </p:nvSpPr>
        <p:spPr>
          <a:xfrm>
            <a:off x="899249" y="1264500"/>
            <a:ext cx="15581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4800"/>
              <a:buFont typeface="Montserrat"/>
              <a:buNone/>
            </a:pPr>
            <a:r>
              <a:rPr lang="en-ID"/>
              <a:t>A model with a focus on… </a:t>
            </a:r>
            <a:br>
              <a:rPr lang="en-ID"/>
            </a:br>
            <a:r>
              <a:rPr lang="en-ID"/>
              <a:t>presentation (and some standards)</a:t>
            </a:r>
            <a:endParaRPr/>
          </a:p>
        </p:txBody>
      </p:sp>
      <p:sp>
        <p:nvSpPr>
          <p:cNvPr id="188" name="Google Shape;188;g3692e306be1_0_407"/>
          <p:cNvSpPr txBox="1"/>
          <p:nvPr>
            <p:ph idx="1" type="body"/>
          </p:nvPr>
        </p:nvSpPr>
        <p:spPr>
          <a:xfrm>
            <a:off x="899251" y="715858"/>
            <a:ext cx="62325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/>
              <a:t>WHAT ARE WE WORKING ON?</a:t>
            </a:r>
            <a:endParaRPr/>
          </a:p>
        </p:txBody>
      </p:sp>
      <p:sp>
        <p:nvSpPr>
          <p:cNvPr id="189" name="Google Shape;189;g3692e306be1_0_407"/>
          <p:cNvSpPr/>
          <p:nvPr/>
        </p:nvSpPr>
        <p:spPr>
          <a:xfrm>
            <a:off x="4229266" y="2875200"/>
            <a:ext cx="9577500" cy="2105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Presentation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692e306be1_0_407"/>
          <p:cNvSpPr/>
          <p:nvPr/>
        </p:nvSpPr>
        <p:spPr>
          <a:xfrm>
            <a:off x="5667863" y="5376566"/>
            <a:ext cx="4628700" cy="14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Holder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692e306be1_0_407"/>
          <p:cNvSpPr/>
          <p:nvPr/>
        </p:nvSpPr>
        <p:spPr>
          <a:xfrm>
            <a:off x="2835332" y="5642826"/>
            <a:ext cx="1422600" cy="101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g3692e306be1_0_407"/>
          <p:cNvCxnSpPr>
            <a:stCxn id="191" idx="3"/>
            <a:endCxn id="193" idx="2"/>
          </p:cNvCxnSpPr>
          <p:nvPr/>
        </p:nvCxnSpPr>
        <p:spPr>
          <a:xfrm>
            <a:off x="4257932" y="6149076"/>
            <a:ext cx="2015700" cy="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" name="Google Shape;194;g3692e306be1_0_407"/>
          <p:cNvSpPr/>
          <p:nvPr/>
        </p:nvSpPr>
        <p:spPr>
          <a:xfrm>
            <a:off x="8704151" y="5656541"/>
            <a:ext cx="1210500" cy="98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692e306be1_0_407"/>
          <p:cNvSpPr/>
          <p:nvPr/>
        </p:nvSpPr>
        <p:spPr>
          <a:xfrm>
            <a:off x="7281420" y="7588892"/>
            <a:ext cx="1422600" cy="101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Information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692e306be1_0_407"/>
          <p:cNvSpPr/>
          <p:nvPr/>
        </p:nvSpPr>
        <p:spPr>
          <a:xfrm>
            <a:off x="13288810" y="5642962"/>
            <a:ext cx="1422600" cy="101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Verifier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(Website)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692e306be1_0_407"/>
          <p:cNvSpPr/>
          <p:nvPr/>
        </p:nvSpPr>
        <p:spPr>
          <a:xfrm>
            <a:off x="6273565" y="5666094"/>
            <a:ext cx="1165800" cy="9720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Wallet</a:t>
            </a:r>
            <a:endParaRPr b="1"/>
          </a:p>
        </p:txBody>
      </p:sp>
      <p:sp>
        <p:nvSpPr>
          <p:cNvPr id="197" name="Google Shape;197;g3692e306be1_0_407"/>
          <p:cNvSpPr txBox="1"/>
          <p:nvPr/>
        </p:nvSpPr>
        <p:spPr>
          <a:xfrm>
            <a:off x="12293264" y="7317115"/>
            <a:ext cx="17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Credential Verification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692e306be1_0_407"/>
          <p:cNvSpPr txBox="1"/>
          <p:nvPr/>
        </p:nvSpPr>
        <p:spPr>
          <a:xfrm>
            <a:off x="3546609" y="7317136"/>
            <a:ext cx="14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Update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3692e306be1_0_407"/>
          <p:cNvCxnSpPr>
            <a:stCxn id="193" idx="4"/>
            <a:endCxn id="194" idx="1"/>
          </p:cNvCxnSpPr>
          <p:nvPr/>
        </p:nvCxnSpPr>
        <p:spPr>
          <a:xfrm flipH="1" rot="10800000">
            <a:off x="7439365" y="6149094"/>
            <a:ext cx="1264800" cy="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g3692e306be1_0_407"/>
          <p:cNvCxnSpPr>
            <a:stCxn id="191" idx="2"/>
            <a:endCxn id="195" idx="1"/>
          </p:cNvCxnSpPr>
          <p:nvPr/>
        </p:nvCxnSpPr>
        <p:spPr>
          <a:xfrm flipH="1" rot="-5400000">
            <a:off x="4694132" y="5507826"/>
            <a:ext cx="1439700" cy="37347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g3692e306be1_0_407"/>
          <p:cNvCxnSpPr>
            <a:stCxn id="196" idx="2"/>
            <a:endCxn id="195" idx="3"/>
          </p:cNvCxnSpPr>
          <p:nvPr/>
        </p:nvCxnSpPr>
        <p:spPr>
          <a:xfrm rot="5400000">
            <a:off x="10632160" y="4727212"/>
            <a:ext cx="1439700" cy="52962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g3692e306be1_0_407"/>
          <p:cNvCxnSpPr>
            <a:stCxn id="194" idx="3"/>
            <a:endCxn id="196" idx="1"/>
          </p:cNvCxnSpPr>
          <p:nvPr/>
        </p:nvCxnSpPr>
        <p:spPr>
          <a:xfrm>
            <a:off x="9914651" y="6148991"/>
            <a:ext cx="33741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" name="Google Shape;203;g3692e306be1_0_407"/>
          <p:cNvSpPr txBox="1"/>
          <p:nvPr/>
        </p:nvSpPr>
        <p:spPr>
          <a:xfrm>
            <a:off x="4411474" y="5374462"/>
            <a:ext cx="11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Issuing </a:t>
            </a:r>
            <a:b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692e306be1_0_407"/>
          <p:cNvSpPr txBox="1"/>
          <p:nvPr/>
        </p:nvSpPr>
        <p:spPr>
          <a:xfrm>
            <a:off x="10681062" y="5312621"/>
            <a:ext cx="19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Presentation</a:t>
            </a: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D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692e306be1_0_407"/>
          <p:cNvSpPr/>
          <p:nvPr/>
        </p:nvSpPr>
        <p:spPr>
          <a:xfrm>
            <a:off x="11073074" y="5959270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700">
                <a:solidFill>
                  <a:srgbClr val="444444"/>
                </a:solidFill>
              </a:rPr>
              <a:t>W3C VC API</a:t>
            </a:r>
            <a:endParaRPr sz="700">
              <a:solidFill>
                <a:srgbClr val="444444"/>
              </a:solidFill>
            </a:endParaRPr>
          </a:p>
        </p:txBody>
      </p:sp>
      <p:sp>
        <p:nvSpPr>
          <p:cNvPr id="206" name="Google Shape;206;g3692e306be1_0_407"/>
          <p:cNvSpPr/>
          <p:nvPr/>
        </p:nvSpPr>
        <p:spPr>
          <a:xfrm>
            <a:off x="8491921" y="7387464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Bitstring</a:t>
            </a:r>
            <a:endParaRPr b="1" sz="1200">
              <a:solidFill>
                <a:srgbClr val="444444"/>
              </a:solidFill>
            </a:endParaRPr>
          </a:p>
        </p:txBody>
      </p:sp>
      <p:sp>
        <p:nvSpPr>
          <p:cNvPr id="207" name="Google Shape;207;g3692e306be1_0_407"/>
          <p:cNvSpPr/>
          <p:nvPr/>
        </p:nvSpPr>
        <p:spPr>
          <a:xfrm>
            <a:off x="11337691" y="6295638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700">
                <a:solidFill>
                  <a:srgbClr val="444444"/>
                </a:solidFill>
              </a:rPr>
              <a:t>OPENID4VP</a:t>
            </a:r>
            <a:endParaRPr sz="700">
              <a:solidFill>
                <a:srgbClr val="444444"/>
              </a:solidFill>
            </a:endParaRPr>
          </a:p>
        </p:txBody>
      </p:sp>
      <p:sp>
        <p:nvSpPr>
          <p:cNvPr id="208" name="Google Shape;208;g3692e306be1_0_407"/>
          <p:cNvSpPr/>
          <p:nvPr/>
        </p:nvSpPr>
        <p:spPr>
          <a:xfrm>
            <a:off x="4402532" y="3495193"/>
            <a:ext cx="2150700" cy="37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Data Model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692e306be1_0_407"/>
          <p:cNvSpPr/>
          <p:nvPr/>
        </p:nvSpPr>
        <p:spPr>
          <a:xfrm>
            <a:off x="4402532" y="4382822"/>
            <a:ext cx="2150700" cy="37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Identifier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692e306be1_0_407"/>
          <p:cNvSpPr/>
          <p:nvPr/>
        </p:nvSpPr>
        <p:spPr>
          <a:xfrm>
            <a:off x="7956291" y="3496219"/>
            <a:ext cx="2150700" cy="37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Encoding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692e306be1_0_407"/>
          <p:cNvSpPr/>
          <p:nvPr/>
        </p:nvSpPr>
        <p:spPr>
          <a:xfrm>
            <a:off x="11120643" y="3496239"/>
            <a:ext cx="2150700" cy="37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ID"/>
              <a:t>Formats/Signature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692e306be1_0_407"/>
          <p:cNvSpPr/>
          <p:nvPr/>
        </p:nvSpPr>
        <p:spPr>
          <a:xfrm>
            <a:off x="6155805" y="3245318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W3C VCDM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3" name="Google Shape;213;g3692e306be1_0_407"/>
          <p:cNvSpPr/>
          <p:nvPr/>
        </p:nvSpPr>
        <p:spPr>
          <a:xfrm>
            <a:off x="6155805" y="4186775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DID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4" name="Google Shape;214;g3692e306be1_0_407"/>
          <p:cNvSpPr/>
          <p:nvPr/>
        </p:nvSpPr>
        <p:spPr>
          <a:xfrm>
            <a:off x="9657729" y="3734640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CBOR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5" name="Google Shape;215;g3692e306be1_0_407"/>
          <p:cNvSpPr/>
          <p:nvPr/>
        </p:nvSpPr>
        <p:spPr>
          <a:xfrm>
            <a:off x="9828430" y="4030286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CBOR-LD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6" name="Google Shape;216;g3692e306be1_0_407"/>
          <p:cNvSpPr/>
          <p:nvPr/>
        </p:nvSpPr>
        <p:spPr>
          <a:xfrm>
            <a:off x="7719822" y="3789632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JSON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7" name="Google Shape;217;g3692e306be1_0_407"/>
          <p:cNvSpPr/>
          <p:nvPr/>
        </p:nvSpPr>
        <p:spPr>
          <a:xfrm>
            <a:off x="7971306" y="4096466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JSON-LD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8" name="Google Shape;218;g3692e306be1_0_407"/>
          <p:cNvSpPr/>
          <p:nvPr/>
        </p:nvSpPr>
        <p:spPr>
          <a:xfrm>
            <a:off x="6320663" y="3561769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mDL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19" name="Google Shape;219;g3692e306be1_0_407"/>
          <p:cNvSpPr/>
          <p:nvPr/>
        </p:nvSpPr>
        <p:spPr>
          <a:xfrm>
            <a:off x="11392920" y="3789613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JWT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0" name="Google Shape;220;g3692e306be1_0_407"/>
          <p:cNvSpPr/>
          <p:nvPr/>
        </p:nvSpPr>
        <p:spPr>
          <a:xfrm>
            <a:off x="11685566" y="4096470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SD-JWT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1" name="Google Shape;221;g3692e306be1_0_407"/>
          <p:cNvSpPr/>
          <p:nvPr/>
        </p:nvSpPr>
        <p:spPr>
          <a:xfrm>
            <a:off x="12895944" y="3245318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COSE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2" name="Google Shape;222;g3692e306be1_0_407"/>
          <p:cNvSpPr/>
          <p:nvPr/>
        </p:nvSpPr>
        <p:spPr>
          <a:xfrm>
            <a:off x="12957411" y="3752385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ECDSA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3" name="Google Shape;223;g3692e306be1_0_407"/>
          <p:cNvSpPr/>
          <p:nvPr/>
        </p:nvSpPr>
        <p:spPr>
          <a:xfrm>
            <a:off x="13250057" y="4059243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EdDSA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4" name="Google Shape;224;g3692e306be1_0_407"/>
          <p:cNvSpPr/>
          <p:nvPr/>
        </p:nvSpPr>
        <p:spPr>
          <a:xfrm>
            <a:off x="13501054" y="4351889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BBS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5" name="Google Shape;225;g3692e306be1_0_407"/>
          <p:cNvSpPr/>
          <p:nvPr/>
        </p:nvSpPr>
        <p:spPr>
          <a:xfrm>
            <a:off x="4411495" y="6090493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W3C VC API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6" name="Google Shape;226;g3692e306be1_0_407"/>
          <p:cNvSpPr/>
          <p:nvPr/>
        </p:nvSpPr>
        <p:spPr>
          <a:xfrm>
            <a:off x="4676112" y="6426861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OPENID4VP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7" name="Google Shape;227;g3692e306be1_0_407"/>
          <p:cNvSpPr/>
          <p:nvPr/>
        </p:nvSpPr>
        <p:spPr>
          <a:xfrm>
            <a:off x="9143615" y="6444625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DC API</a:t>
            </a:r>
            <a:endParaRPr sz="1200">
              <a:solidFill>
                <a:srgbClr val="444444"/>
              </a:solidFill>
            </a:endParaRPr>
          </a:p>
        </p:txBody>
      </p:sp>
      <p:sp>
        <p:nvSpPr>
          <p:cNvPr id="228" name="Google Shape;228;g3692e306be1_0_407"/>
          <p:cNvSpPr/>
          <p:nvPr/>
        </p:nvSpPr>
        <p:spPr>
          <a:xfrm>
            <a:off x="13454116" y="2945092"/>
            <a:ext cx="1210500" cy="379500"/>
          </a:xfrm>
          <a:prstGeom prst="rect">
            <a:avLst/>
          </a:prstGeom>
          <a:solidFill>
            <a:srgbClr val="33B8CC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rgbClr val="444444"/>
                </a:solidFill>
              </a:rPr>
              <a:t>JOSE</a:t>
            </a:r>
            <a:endParaRPr sz="12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ersonalizzati 2">
      <a:dk1>
        <a:srgbClr val="000000"/>
      </a:dk1>
      <a:lt1>
        <a:srgbClr val="F7F7F7"/>
      </a:lt1>
      <a:dk2>
        <a:srgbClr val="0000FF"/>
      </a:dk2>
      <a:lt2>
        <a:srgbClr val="F7F7F7"/>
      </a:lt2>
      <a:accent1>
        <a:srgbClr val="0000FF"/>
      </a:accent1>
      <a:accent2>
        <a:srgbClr val="4995FC"/>
      </a:accent2>
      <a:accent3>
        <a:srgbClr val="7BD3F8"/>
      </a:accent3>
      <a:accent4>
        <a:srgbClr val="A6DDF8"/>
      </a:accent4>
      <a:accent5>
        <a:srgbClr val="B1C6FA"/>
      </a:accent5>
      <a:accent6>
        <a:srgbClr val="D2DCF8"/>
      </a:accent6>
      <a:hlink>
        <a:srgbClr val="00A0E6"/>
      </a:hlink>
      <a:folHlink>
        <a:srgbClr val="923D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2019-09-05T16:40:00Z</dcterms:created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0x0101003D04A3D106B82841939A7CAAA020629C</vt:lpwstr>
  </property>
  <property fmtid="{D5CDD505-2E9C-101B-9397-08002B2CF9AE}" pid="3" name="MediaServiceImageTags">
    <vt:lpwstr/>
  </property>
  <property fmtid="{D5CDD505-2E9C-101B-9397-08002B2CF9AE}" pid="4" name="Order">
    <vt:r8>3.54862E7</vt:r8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</Properties>
</file>